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A3870-279C-4F3C-B8B5-82345F1B816B}" v="4" dt="2021-02-18T06:19:36.7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95" autoAdjust="0"/>
    <p:restoredTop sz="94706" autoAdjust="0"/>
  </p:normalViewPr>
  <p:slideViewPr>
    <p:cSldViewPr snapToGrid="0" snapToObjects="1" showGuides="1">
      <p:cViewPr varScale="1">
        <p:scale>
          <a:sx n="22" d="100"/>
          <a:sy n="22" d="100"/>
        </p:scale>
        <p:origin x="17" y="63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Sarkar" userId="4ee2db3b-a7e7-4076-966a-38b9c4ff627d" providerId="ADAL" clId="{42CA3870-279C-4F3C-B8B5-82345F1B816B}"/>
    <pc:docChg chg="undo custSel modSld">
      <pc:chgData name="Anita Sarkar" userId="4ee2db3b-a7e7-4076-966a-38b9c4ff627d" providerId="ADAL" clId="{42CA3870-279C-4F3C-B8B5-82345F1B816B}" dt="2021-02-18T07:18:31.327" v="4114" actId="1076"/>
      <pc:docMkLst>
        <pc:docMk/>
      </pc:docMkLst>
      <pc:sldChg chg="addSp delSp modSp mod">
        <pc:chgData name="Anita Sarkar" userId="4ee2db3b-a7e7-4076-966a-38b9c4ff627d" providerId="ADAL" clId="{42CA3870-279C-4F3C-B8B5-82345F1B816B}" dt="2021-02-18T07:18:31.327" v="4114" actId="1076"/>
        <pc:sldMkLst>
          <pc:docMk/>
          <pc:sldMk cId="913239451" sldId="260"/>
        </pc:sldMkLst>
        <pc:spChg chg="mod">
          <ac:chgData name="Anita Sarkar" userId="4ee2db3b-a7e7-4076-966a-38b9c4ff627d" providerId="ADAL" clId="{42CA3870-279C-4F3C-B8B5-82345F1B816B}" dt="2021-02-17T16:49:20.050" v="493" actId="255"/>
          <ac:spMkLst>
            <pc:docMk/>
            <pc:sldMk cId="913239451" sldId="260"/>
            <ac:spMk id="2" creationId="{00000000-0000-0000-0000-000000000000}"/>
          </ac:spMkLst>
        </pc:spChg>
        <pc:spChg chg="mod">
          <ac:chgData name="Anita Sarkar" userId="4ee2db3b-a7e7-4076-966a-38b9c4ff627d" providerId="ADAL" clId="{42CA3870-279C-4F3C-B8B5-82345F1B816B}" dt="2021-02-17T16:49:08.126" v="492" actId="255"/>
          <ac:spMkLst>
            <pc:docMk/>
            <pc:sldMk cId="913239451" sldId="260"/>
            <ac:spMk id="3" creationId="{00000000-0000-0000-0000-000000000000}"/>
          </ac:spMkLst>
        </pc:spChg>
        <pc:spChg chg="mod">
          <ac:chgData name="Anita Sarkar" userId="4ee2db3b-a7e7-4076-966a-38b9c4ff627d" providerId="ADAL" clId="{42CA3870-279C-4F3C-B8B5-82345F1B816B}" dt="2021-02-17T16:58:33.819" v="883" actId="1076"/>
          <ac:spMkLst>
            <pc:docMk/>
            <pc:sldMk cId="913239451" sldId="260"/>
            <ac:spMk id="5" creationId="{00000000-0000-0000-0000-000000000000}"/>
          </ac:spMkLst>
        </pc:spChg>
        <pc:spChg chg="mod">
          <ac:chgData name="Anita Sarkar" userId="4ee2db3b-a7e7-4076-966a-38b9c4ff627d" providerId="ADAL" clId="{42CA3870-279C-4F3C-B8B5-82345F1B816B}" dt="2021-02-18T00:31:48.767" v="1361" actId="20577"/>
          <ac:spMkLst>
            <pc:docMk/>
            <pc:sldMk cId="913239451" sldId="260"/>
            <ac:spMk id="6" creationId="{00000000-0000-0000-0000-000000000000}"/>
          </ac:spMkLst>
        </pc:spChg>
        <pc:spChg chg="mod">
          <ac:chgData name="Anita Sarkar" userId="4ee2db3b-a7e7-4076-966a-38b9c4ff627d" providerId="ADAL" clId="{42CA3870-279C-4F3C-B8B5-82345F1B816B}" dt="2021-02-17T23:52:33.939" v="1124" actId="20577"/>
          <ac:spMkLst>
            <pc:docMk/>
            <pc:sldMk cId="913239451" sldId="260"/>
            <ac:spMk id="7" creationId="{00000000-0000-0000-0000-000000000000}"/>
          </ac:spMkLst>
        </pc:spChg>
        <pc:spChg chg="mod">
          <ac:chgData name="Anita Sarkar" userId="4ee2db3b-a7e7-4076-966a-38b9c4ff627d" providerId="ADAL" clId="{42CA3870-279C-4F3C-B8B5-82345F1B816B}" dt="2021-02-18T06:44:29.450" v="2688" actId="115"/>
          <ac:spMkLst>
            <pc:docMk/>
            <pc:sldMk cId="913239451" sldId="260"/>
            <ac:spMk id="8" creationId="{00000000-0000-0000-0000-000000000000}"/>
          </ac:spMkLst>
        </pc:spChg>
        <pc:spChg chg="mod">
          <ac:chgData name="Anita Sarkar" userId="4ee2db3b-a7e7-4076-966a-38b9c4ff627d" providerId="ADAL" clId="{42CA3870-279C-4F3C-B8B5-82345F1B816B}" dt="2021-02-18T00:39:56.247" v="1853" actId="20577"/>
          <ac:spMkLst>
            <pc:docMk/>
            <pc:sldMk cId="913239451" sldId="260"/>
            <ac:spMk id="9" creationId="{00000000-0000-0000-0000-000000000000}"/>
          </ac:spMkLst>
        </pc:spChg>
        <pc:spChg chg="mod">
          <ac:chgData name="Anita Sarkar" userId="4ee2db3b-a7e7-4076-966a-38b9c4ff627d" providerId="ADAL" clId="{42CA3870-279C-4F3C-B8B5-82345F1B816B}" dt="2021-02-18T06:45:28.937" v="2714" actId="20577"/>
          <ac:spMkLst>
            <pc:docMk/>
            <pc:sldMk cId="913239451" sldId="260"/>
            <ac:spMk id="10" creationId="{00000000-0000-0000-0000-000000000000}"/>
          </ac:spMkLst>
        </pc:spChg>
        <pc:spChg chg="del mod">
          <ac:chgData name="Anita Sarkar" userId="4ee2db3b-a7e7-4076-966a-38b9c4ff627d" providerId="ADAL" clId="{42CA3870-279C-4F3C-B8B5-82345F1B816B}" dt="2021-02-18T07:08:07.524" v="3494" actId="21"/>
          <ac:spMkLst>
            <pc:docMk/>
            <pc:sldMk cId="913239451" sldId="260"/>
            <ac:spMk id="11" creationId="{00000000-0000-0000-0000-000000000000}"/>
          </ac:spMkLst>
        </pc:spChg>
        <pc:spChg chg="del mod">
          <ac:chgData name="Anita Sarkar" userId="4ee2db3b-a7e7-4076-966a-38b9c4ff627d" providerId="ADAL" clId="{42CA3870-279C-4F3C-B8B5-82345F1B816B}" dt="2021-02-18T07:10:43.267" v="3842" actId="21"/>
          <ac:spMkLst>
            <pc:docMk/>
            <pc:sldMk cId="913239451" sldId="260"/>
            <ac:spMk id="12" creationId="{00000000-0000-0000-0000-000000000000}"/>
          </ac:spMkLst>
        </pc:spChg>
        <pc:spChg chg="mod">
          <ac:chgData name="Anita Sarkar" userId="4ee2db3b-a7e7-4076-966a-38b9c4ff627d" providerId="ADAL" clId="{42CA3870-279C-4F3C-B8B5-82345F1B816B}" dt="2021-02-18T07:18:23.407" v="4113" actId="1076"/>
          <ac:spMkLst>
            <pc:docMk/>
            <pc:sldMk cId="913239451" sldId="260"/>
            <ac:spMk id="13" creationId="{00000000-0000-0000-0000-000000000000}"/>
          </ac:spMkLst>
        </pc:spChg>
        <pc:spChg chg="mod">
          <ac:chgData name="Anita Sarkar" userId="4ee2db3b-a7e7-4076-966a-38b9c4ff627d" providerId="ADAL" clId="{42CA3870-279C-4F3C-B8B5-82345F1B816B}" dt="2021-02-17T16:58:38.839" v="884" actId="1076"/>
          <ac:spMkLst>
            <pc:docMk/>
            <pc:sldMk cId="913239451" sldId="260"/>
            <ac:spMk id="14" creationId="{00000000-0000-0000-0000-000000000000}"/>
          </ac:spMkLst>
        </pc:spChg>
        <pc:spChg chg="mod">
          <ac:chgData name="Anita Sarkar" userId="4ee2db3b-a7e7-4076-966a-38b9c4ff627d" providerId="ADAL" clId="{42CA3870-279C-4F3C-B8B5-82345F1B816B}" dt="2021-02-18T00:42:10.251" v="1976" actId="1076"/>
          <ac:spMkLst>
            <pc:docMk/>
            <pc:sldMk cId="913239451" sldId="260"/>
            <ac:spMk id="23" creationId="{00000000-0000-0000-0000-000000000000}"/>
          </ac:spMkLst>
        </pc:spChg>
        <pc:spChg chg="mod">
          <ac:chgData name="Anita Sarkar" userId="4ee2db3b-a7e7-4076-966a-38b9c4ff627d" providerId="ADAL" clId="{42CA3870-279C-4F3C-B8B5-82345F1B816B}" dt="2021-02-18T00:32:25.612" v="1376" actId="20577"/>
          <ac:spMkLst>
            <pc:docMk/>
            <pc:sldMk cId="913239451" sldId="260"/>
            <ac:spMk id="24" creationId="{00000000-0000-0000-0000-000000000000}"/>
          </ac:spMkLst>
        </pc:spChg>
        <pc:spChg chg="mod">
          <ac:chgData name="Anita Sarkar" userId="4ee2db3b-a7e7-4076-966a-38b9c4ff627d" providerId="ADAL" clId="{42CA3870-279C-4F3C-B8B5-82345F1B816B}" dt="2021-02-17T16:59:57.761" v="908" actId="255"/>
          <ac:spMkLst>
            <pc:docMk/>
            <pc:sldMk cId="913239451" sldId="260"/>
            <ac:spMk id="25" creationId="{00000000-0000-0000-0000-000000000000}"/>
          </ac:spMkLst>
        </pc:spChg>
        <pc:spChg chg="del mod">
          <ac:chgData name="Anita Sarkar" userId="4ee2db3b-a7e7-4076-966a-38b9c4ff627d" providerId="ADAL" clId="{42CA3870-279C-4F3C-B8B5-82345F1B816B}" dt="2021-02-17T23:55:09.647" v="1335" actId="931"/>
          <ac:spMkLst>
            <pc:docMk/>
            <pc:sldMk cId="913239451" sldId="260"/>
            <ac:spMk id="35" creationId="{00000000-0000-0000-0000-000000000000}"/>
          </ac:spMkLst>
        </pc:spChg>
        <pc:spChg chg="mod">
          <ac:chgData name="Anita Sarkar" userId="4ee2db3b-a7e7-4076-966a-38b9c4ff627d" providerId="ADAL" clId="{42CA3870-279C-4F3C-B8B5-82345F1B816B}" dt="2021-02-18T00:35:26.696" v="1477" actId="14100"/>
          <ac:spMkLst>
            <pc:docMk/>
            <pc:sldMk cId="913239451" sldId="260"/>
            <ac:spMk id="49" creationId="{00000000-0000-0000-0000-000000000000}"/>
          </ac:spMkLst>
        </pc:spChg>
        <pc:spChg chg="mod">
          <ac:chgData name="Anita Sarkar" userId="4ee2db3b-a7e7-4076-966a-38b9c4ff627d" providerId="ADAL" clId="{42CA3870-279C-4F3C-B8B5-82345F1B816B}" dt="2021-02-17T16:45:00.465" v="204" actId="20577"/>
          <ac:spMkLst>
            <pc:docMk/>
            <pc:sldMk cId="913239451" sldId="260"/>
            <ac:spMk id="50" creationId="{00000000-0000-0000-0000-000000000000}"/>
          </ac:spMkLst>
        </pc:spChg>
        <pc:spChg chg="mod">
          <ac:chgData name="Anita Sarkar" userId="4ee2db3b-a7e7-4076-966a-38b9c4ff627d" providerId="ADAL" clId="{42CA3870-279C-4F3C-B8B5-82345F1B816B}" dt="2021-02-17T16:46:45.936" v="473" actId="20577"/>
          <ac:spMkLst>
            <pc:docMk/>
            <pc:sldMk cId="913239451" sldId="260"/>
            <ac:spMk id="51" creationId="{00000000-0000-0000-0000-000000000000}"/>
          </ac:spMkLst>
        </pc:spChg>
        <pc:spChg chg="mod">
          <ac:chgData name="Anita Sarkar" userId="4ee2db3b-a7e7-4076-966a-38b9c4ff627d" providerId="ADAL" clId="{42CA3870-279C-4F3C-B8B5-82345F1B816B}" dt="2021-02-17T16:48:51.945" v="491" actId="1076"/>
          <ac:spMkLst>
            <pc:docMk/>
            <pc:sldMk cId="913239451" sldId="260"/>
            <ac:spMk id="52" creationId="{00000000-0000-0000-0000-000000000000}"/>
          </ac:spMkLst>
        </pc:spChg>
        <pc:spChg chg="mod">
          <ac:chgData name="Anita Sarkar" userId="4ee2db3b-a7e7-4076-966a-38b9c4ff627d" providerId="ADAL" clId="{42CA3870-279C-4F3C-B8B5-82345F1B816B}" dt="2021-02-18T07:17:58.607" v="4108" actId="20577"/>
          <ac:spMkLst>
            <pc:docMk/>
            <pc:sldMk cId="913239451" sldId="260"/>
            <ac:spMk id="53" creationId="{00000000-0000-0000-0000-000000000000}"/>
          </ac:spMkLst>
        </pc:spChg>
        <pc:spChg chg="mod">
          <ac:chgData name="Anita Sarkar" userId="4ee2db3b-a7e7-4076-966a-38b9c4ff627d" providerId="ADAL" clId="{42CA3870-279C-4F3C-B8B5-82345F1B816B}" dt="2021-02-18T07:18:31.327" v="4114" actId="1076"/>
          <ac:spMkLst>
            <pc:docMk/>
            <pc:sldMk cId="913239451" sldId="260"/>
            <ac:spMk id="54" creationId="{00000000-0000-0000-0000-000000000000}"/>
          </ac:spMkLst>
        </pc:spChg>
        <pc:spChg chg="add mod">
          <ac:chgData name="Anita Sarkar" userId="4ee2db3b-a7e7-4076-966a-38b9c4ff627d" providerId="ADAL" clId="{42CA3870-279C-4F3C-B8B5-82345F1B816B}" dt="2021-02-17T23:52:00.474" v="1099" actId="20577"/>
          <ac:spMkLst>
            <pc:docMk/>
            <pc:sldMk cId="913239451" sldId="260"/>
            <ac:spMk id="55" creationId="{572E93B4-1691-4B67-AF32-D31601C5AFC9}"/>
          </ac:spMkLst>
        </pc:spChg>
        <pc:spChg chg="add mod">
          <ac:chgData name="Anita Sarkar" userId="4ee2db3b-a7e7-4076-966a-38b9c4ff627d" providerId="ADAL" clId="{42CA3870-279C-4F3C-B8B5-82345F1B816B}" dt="2021-02-18T06:44:46.053" v="2689" actId="255"/>
          <ac:spMkLst>
            <pc:docMk/>
            <pc:sldMk cId="913239451" sldId="260"/>
            <ac:spMk id="58" creationId="{A81047AE-DBAB-4D71-8822-95F96F4EED36}"/>
          </ac:spMkLst>
        </pc:spChg>
        <pc:spChg chg="add mod">
          <ac:chgData name="Anita Sarkar" userId="4ee2db3b-a7e7-4076-966a-38b9c4ff627d" providerId="ADAL" clId="{42CA3870-279C-4F3C-B8B5-82345F1B816B}" dt="2021-02-18T06:20:23.270" v="2241" actId="255"/>
          <ac:spMkLst>
            <pc:docMk/>
            <pc:sldMk cId="913239451" sldId="260"/>
            <ac:spMk id="59" creationId="{A5114F53-6327-40CD-998E-4985D821F04A}"/>
          </ac:spMkLst>
        </pc:spChg>
        <pc:spChg chg="add del mod">
          <ac:chgData name="Anita Sarkar" userId="4ee2db3b-a7e7-4076-966a-38b9c4ff627d" providerId="ADAL" clId="{42CA3870-279C-4F3C-B8B5-82345F1B816B}" dt="2021-02-18T07:10:50.206" v="3843" actId="21"/>
          <ac:spMkLst>
            <pc:docMk/>
            <pc:sldMk cId="913239451" sldId="260"/>
            <ac:spMk id="61" creationId="{AC8CC59E-8A43-411E-B7C4-76F9027CFF3C}"/>
          </ac:spMkLst>
        </pc:spChg>
        <pc:spChg chg="add del mod">
          <ac:chgData name="Anita Sarkar" userId="4ee2db3b-a7e7-4076-966a-38b9c4ff627d" providerId="ADAL" clId="{42CA3870-279C-4F3C-B8B5-82345F1B816B}" dt="2021-02-18T07:10:54.620" v="3844" actId="21"/>
          <ac:spMkLst>
            <pc:docMk/>
            <pc:sldMk cId="913239451" sldId="260"/>
            <ac:spMk id="63" creationId="{641990B3-4BC1-46F4-802D-723331830CB1}"/>
          </ac:spMkLst>
        </pc:spChg>
        <pc:picChg chg="add mod">
          <ac:chgData name="Anita Sarkar" userId="4ee2db3b-a7e7-4076-966a-38b9c4ff627d" providerId="ADAL" clId="{42CA3870-279C-4F3C-B8B5-82345F1B816B}" dt="2021-02-18T00:02:08.291" v="1341" actId="14100"/>
          <ac:picMkLst>
            <pc:docMk/>
            <pc:sldMk cId="913239451" sldId="260"/>
            <ac:picMk id="57" creationId="{CB132064-DFDF-4C28-83D3-AB2F2F7DA3B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2/17/2021</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a:t>(click to edit) INTRODUCTION or ABSTRACT</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LOO</a:t>
            </a:r>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REFERENCES</a:t>
            </a:r>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ACKNOWLEDGEMENTS  or  CONTACT</a:t>
            </a:r>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341566"/>
            <a:ext cx="6274921" cy="2676763"/>
          </a:xfrm>
        </p:spPr>
        <p:txBody>
          <a:bodyPr/>
          <a:lstStyle/>
          <a:p>
            <a:r>
              <a:rPr lang="en-US" sz="2800" dirty="0"/>
              <a:t>Children undergoing </a:t>
            </a:r>
            <a:r>
              <a:rPr lang="en-US" sz="2800" dirty="0" err="1"/>
              <a:t>microdirect</a:t>
            </a:r>
            <a:r>
              <a:rPr lang="en-US" sz="2800" dirty="0"/>
              <a:t> laryngoscopy and bronchoscopy (MDLB) pose anesthetic challenges while providing a motionless surgical field without an endotracheal tube.</a:t>
            </a:r>
          </a:p>
          <a:p>
            <a:endParaRPr lang="en-US" dirty="0"/>
          </a:p>
        </p:txBody>
      </p:sp>
      <p:sp>
        <p:nvSpPr>
          <p:cNvPr id="3" name="Text Placeholder 2"/>
          <p:cNvSpPr>
            <a:spLocks noGrp="1"/>
          </p:cNvSpPr>
          <p:nvPr>
            <p:ph type="body" sz="quarter" idx="11"/>
          </p:nvPr>
        </p:nvSpPr>
        <p:spPr>
          <a:xfrm>
            <a:off x="576461" y="2825556"/>
            <a:ext cx="6280547" cy="628739"/>
          </a:xfrm>
        </p:spPr>
        <p:txBody>
          <a:bodyPr/>
          <a:lstStyle/>
          <a:p>
            <a:r>
              <a:rPr lang="en-US" sz="3400" dirty="0"/>
              <a:t>INTRODUCTION</a:t>
            </a:r>
          </a:p>
        </p:txBody>
      </p:sp>
      <p:sp>
        <p:nvSpPr>
          <p:cNvPr id="4" name="Picture Placeholder 3"/>
          <p:cNvSpPr>
            <a:spLocks noGrp="1"/>
          </p:cNvSpPr>
          <p:nvPr>
            <p:ph type="pic" sz="quarter" idx="18"/>
          </p:nvPr>
        </p:nvSpPr>
        <p:spPr/>
      </p:sp>
      <p:sp>
        <p:nvSpPr>
          <p:cNvPr id="5" name="Text Placeholder 4"/>
          <p:cNvSpPr>
            <a:spLocks noGrp="1"/>
          </p:cNvSpPr>
          <p:nvPr>
            <p:ph type="body" sz="quarter" idx="20"/>
          </p:nvPr>
        </p:nvSpPr>
        <p:spPr>
          <a:xfrm>
            <a:off x="576461" y="5905600"/>
            <a:ext cx="6281539" cy="628739"/>
          </a:xfrm>
        </p:spPr>
        <p:txBody>
          <a:bodyPr/>
          <a:lstStyle/>
          <a:p>
            <a:r>
              <a:rPr lang="en-US" sz="3400" dirty="0"/>
              <a:t>RESEARCH QUESTIONS</a:t>
            </a:r>
          </a:p>
        </p:txBody>
      </p:sp>
      <p:sp>
        <p:nvSpPr>
          <p:cNvPr id="6" name="Text Placeholder 5"/>
          <p:cNvSpPr>
            <a:spLocks noGrp="1"/>
          </p:cNvSpPr>
          <p:nvPr>
            <p:ph type="body" sz="quarter" idx="21"/>
          </p:nvPr>
        </p:nvSpPr>
        <p:spPr>
          <a:xfrm>
            <a:off x="7241978" y="3341566"/>
            <a:ext cx="6280546" cy="2418231"/>
          </a:xfrm>
        </p:spPr>
        <p:txBody>
          <a:bodyPr/>
          <a:lstStyle/>
          <a:p>
            <a:r>
              <a:rPr lang="en-US" sz="2800" dirty="0"/>
              <a:t>2. We hypothesize that participants receiving HFNC catheters will demonstrate statistically fewer desaturations over participants receiving SOC.</a:t>
            </a:r>
          </a:p>
        </p:txBody>
      </p:sp>
      <p:sp>
        <p:nvSpPr>
          <p:cNvPr id="7" name="Text Placeholder 6"/>
          <p:cNvSpPr>
            <a:spLocks noGrp="1"/>
          </p:cNvSpPr>
          <p:nvPr>
            <p:ph type="body" sz="quarter" idx="22"/>
          </p:nvPr>
        </p:nvSpPr>
        <p:spPr>
          <a:xfrm>
            <a:off x="7241977" y="2825556"/>
            <a:ext cx="6280547" cy="628739"/>
          </a:xfrm>
        </p:spPr>
        <p:txBody>
          <a:bodyPr/>
          <a:lstStyle/>
          <a:p>
            <a:r>
              <a:rPr lang="en-US" sz="3400" dirty="0"/>
              <a:t>HYPOTHESES CONT.</a:t>
            </a:r>
          </a:p>
        </p:txBody>
      </p:sp>
      <p:sp>
        <p:nvSpPr>
          <p:cNvPr id="8" name="Text Placeholder 7"/>
          <p:cNvSpPr>
            <a:spLocks noGrp="1"/>
          </p:cNvSpPr>
          <p:nvPr>
            <p:ph type="body" sz="quarter" idx="23"/>
          </p:nvPr>
        </p:nvSpPr>
        <p:spPr>
          <a:xfrm>
            <a:off x="13906500" y="3341566"/>
            <a:ext cx="6286500" cy="12814923"/>
          </a:xfrm>
        </p:spPr>
        <p:txBody>
          <a:bodyPr/>
          <a:lstStyle/>
          <a:p>
            <a:pPr marL="457200" indent="-457200">
              <a:buFontTx/>
              <a:buChar char="-"/>
            </a:pPr>
            <a:r>
              <a:rPr lang="en-US" sz="2800" dirty="0"/>
              <a:t>Lurie Children’s </a:t>
            </a:r>
          </a:p>
          <a:p>
            <a:pPr marL="457200" indent="-457200">
              <a:buFontTx/>
              <a:buChar char="-"/>
            </a:pPr>
            <a:r>
              <a:rPr lang="en-US" sz="2800" dirty="0"/>
              <a:t>University of Virginia Children’s</a:t>
            </a:r>
          </a:p>
          <a:p>
            <a:pPr marL="457200" indent="-457200">
              <a:buFontTx/>
              <a:buChar char="-"/>
            </a:pPr>
            <a:r>
              <a:rPr lang="en-US" sz="2800" dirty="0"/>
              <a:t>Massachusetts Eye and Ear Infirmary</a:t>
            </a:r>
          </a:p>
          <a:p>
            <a:pPr marL="457200" indent="-457200">
              <a:buFontTx/>
              <a:buChar char="-"/>
            </a:pPr>
            <a:r>
              <a:rPr lang="en-US" sz="2800" dirty="0"/>
              <a:t>Boston Children’s</a:t>
            </a:r>
          </a:p>
          <a:p>
            <a:endParaRPr lang="en-US" sz="1500" dirty="0"/>
          </a:p>
          <a:p>
            <a:r>
              <a:rPr lang="en-US" sz="3000" u="sng" dirty="0"/>
              <a:t>SUBJECTS:</a:t>
            </a:r>
          </a:p>
          <a:p>
            <a:r>
              <a:rPr lang="en-US" sz="2800" dirty="0"/>
              <a:t>Six hundred children undergoing MDLB between two months and eighteen years of age will be identified from the operating room schedule by a coordinating anesthesiologist. The randomization ratio is 1:1.</a:t>
            </a:r>
          </a:p>
          <a:p>
            <a:endParaRPr lang="en-US" sz="1500" dirty="0"/>
          </a:p>
          <a:p>
            <a:r>
              <a:rPr lang="en-US" sz="3000" u="sng" dirty="0"/>
              <a:t>INCLUSION CRITERIA:</a:t>
            </a:r>
          </a:p>
          <a:p>
            <a:pPr marL="457200" indent="-457200">
              <a:buFontTx/>
              <a:buChar char="-"/>
            </a:pPr>
            <a:r>
              <a:rPr lang="en-US" sz="2800" dirty="0"/>
              <a:t>Patients undergoing airway examinations or procedures with or without </a:t>
            </a:r>
            <a:r>
              <a:rPr lang="en-US" sz="2800" dirty="0" err="1"/>
              <a:t>laryngoscopic</a:t>
            </a:r>
            <a:r>
              <a:rPr lang="en-US" sz="2800" dirty="0"/>
              <a:t> suspension with the goal of maintaining spontaneous respiration</a:t>
            </a:r>
          </a:p>
          <a:p>
            <a:endParaRPr lang="en-US" sz="1500" dirty="0"/>
          </a:p>
          <a:p>
            <a:r>
              <a:rPr lang="en-US" sz="3000" u="sng" dirty="0"/>
              <a:t>EXCLUSION CRITERIA: </a:t>
            </a:r>
          </a:p>
          <a:p>
            <a:pPr marL="457200" indent="-457200">
              <a:buFontTx/>
              <a:buChar char="-"/>
            </a:pPr>
            <a:r>
              <a:rPr lang="en-US" sz="2800" dirty="0"/>
              <a:t>Pregnant patients</a:t>
            </a:r>
          </a:p>
          <a:p>
            <a:pPr marL="457200" indent="-457200">
              <a:buFontTx/>
              <a:buChar char="-"/>
            </a:pPr>
            <a:r>
              <a:rPr lang="en-US" sz="2800" dirty="0"/>
              <a:t>Patients with history of congenital cyanotic disease or airway papillomatosis</a:t>
            </a:r>
          </a:p>
        </p:txBody>
      </p:sp>
      <p:sp>
        <p:nvSpPr>
          <p:cNvPr id="9" name="Text Placeholder 8"/>
          <p:cNvSpPr>
            <a:spLocks noGrp="1"/>
          </p:cNvSpPr>
          <p:nvPr>
            <p:ph type="body" sz="quarter" idx="24"/>
          </p:nvPr>
        </p:nvSpPr>
        <p:spPr>
          <a:xfrm>
            <a:off x="13906500" y="2825556"/>
            <a:ext cx="6286500" cy="628739"/>
          </a:xfrm>
        </p:spPr>
        <p:txBody>
          <a:bodyPr/>
          <a:lstStyle/>
          <a:p>
            <a:r>
              <a:rPr lang="en-US" sz="3400" dirty="0"/>
              <a:t>METHODS CONT.</a:t>
            </a:r>
          </a:p>
        </p:txBody>
      </p:sp>
      <p:sp>
        <p:nvSpPr>
          <p:cNvPr id="10" name="Text Placeholder 9"/>
          <p:cNvSpPr>
            <a:spLocks noGrp="1"/>
          </p:cNvSpPr>
          <p:nvPr>
            <p:ph type="body" sz="quarter" idx="25"/>
          </p:nvPr>
        </p:nvSpPr>
        <p:spPr>
          <a:xfrm>
            <a:off x="20575984" y="2825556"/>
            <a:ext cx="6279386" cy="628739"/>
          </a:xfrm>
        </p:spPr>
        <p:txBody>
          <a:bodyPr/>
          <a:lstStyle/>
          <a:p>
            <a:r>
              <a:rPr lang="en-US" sz="3400" dirty="0"/>
              <a:t>EXCLUSION CRITERIA CONT.</a:t>
            </a:r>
          </a:p>
        </p:txBody>
      </p:sp>
      <p:sp>
        <p:nvSpPr>
          <p:cNvPr id="13" name="Text Placeholder 12"/>
          <p:cNvSpPr>
            <a:spLocks noGrp="1"/>
          </p:cNvSpPr>
          <p:nvPr>
            <p:ph type="body" sz="quarter" idx="29"/>
          </p:nvPr>
        </p:nvSpPr>
        <p:spPr>
          <a:xfrm>
            <a:off x="20575984" y="4977911"/>
            <a:ext cx="6279386" cy="628739"/>
          </a:xfrm>
        </p:spPr>
        <p:txBody>
          <a:bodyPr/>
          <a:lstStyle/>
          <a:p>
            <a:r>
              <a:rPr lang="en-US" sz="3400" dirty="0"/>
              <a:t>PROCEDURES INVOLVED</a:t>
            </a:r>
          </a:p>
        </p:txBody>
      </p:sp>
      <p:sp>
        <p:nvSpPr>
          <p:cNvPr id="14" name="Text Placeholder 13"/>
          <p:cNvSpPr>
            <a:spLocks noGrp="1"/>
          </p:cNvSpPr>
          <p:nvPr>
            <p:ph type="body" sz="quarter" idx="96"/>
          </p:nvPr>
        </p:nvSpPr>
        <p:spPr>
          <a:xfrm>
            <a:off x="583079" y="6534339"/>
            <a:ext cx="6274921" cy="6037684"/>
          </a:xfrm>
        </p:spPr>
        <p:txBody>
          <a:bodyPr/>
          <a:lstStyle/>
          <a:p>
            <a:pPr marL="514350" indent="-514350">
              <a:buAutoNum type="arabicPeriod"/>
            </a:pPr>
            <a:r>
              <a:rPr lang="en-US" sz="2800" dirty="0"/>
              <a:t>Can use of high flow nasal cannula (HFNC) result in reduced oxygen desaturations as measured by the oxygen desaturation index (ODI) as compared to standard of care (SOC)?</a:t>
            </a:r>
          </a:p>
          <a:p>
            <a:pPr marL="514350" indent="-514350">
              <a:buAutoNum type="arabicPeriod"/>
            </a:pPr>
            <a:r>
              <a:rPr lang="en-US" sz="2800" dirty="0"/>
              <a:t>Does the use of HFNC during MDLB result in reduced number of oxygen desaturations below 90%?</a:t>
            </a:r>
          </a:p>
          <a:p>
            <a:pPr marL="514350" indent="-514350">
              <a:buAutoNum type="arabicPeriod"/>
            </a:pPr>
            <a:r>
              <a:rPr lang="en-US" sz="2800" dirty="0"/>
              <a:t>Does the use of HFNC during MDLB result in reduced number of surgical interruptions?</a:t>
            </a:r>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dirty="0"/>
          </a:p>
        </p:txBody>
      </p:sp>
      <p:sp>
        <p:nvSpPr>
          <p:cNvPr id="24" name="Text Placeholder 23"/>
          <p:cNvSpPr>
            <a:spLocks noGrp="1"/>
          </p:cNvSpPr>
          <p:nvPr>
            <p:ph type="body" sz="quarter" idx="124"/>
          </p:nvPr>
        </p:nvSpPr>
        <p:spPr>
          <a:xfrm>
            <a:off x="7266142" y="10124909"/>
            <a:ext cx="6285508" cy="787015"/>
          </a:xfrm>
        </p:spPr>
        <p:txBody>
          <a:bodyPr/>
          <a:lstStyle/>
          <a:p>
            <a:pPr algn="ctr"/>
            <a:r>
              <a:rPr lang="en-US" sz="3400" b="1" dirty="0"/>
              <a:t>METHODS</a:t>
            </a:r>
          </a:p>
        </p:txBody>
      </p:sp>
      <p:sp>
        <p:nvSpPr>
          <p:cNvPr id="25" name="Text Placeholder 24"/>
          <p:cNvSpPr>
            <a:spLocks noGrp="1"/>
          </p:cNvSpPr>
          <p:nvPr>
            <p:ph type="body" sz="quarter" idx="125"/>
          </p:nvPr>
        </p:nvSpPr>
        <p:spPr>
          <a:xfrm>
            <a:off x="583079" y="12574884"/>
            <a:ext cx="6285508" cy="787015"/>
          </a:xfrm>
        </p:spPr>
        <p:txBody>
          <a:bodyPr/>
          <a:lstStyle/>
          <a:p>
            <a:pPr algn="ctr"/>
            <a:r>
              <a:rPr lang="en-US" sz="3400" b="1" dirty="0"/>
              <a:t>HYPOTHESES</a:t>
            </a:r>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pic>
        <p:nvPicPr>
          <p:cNvPr id="57" name="Picture Placeholder 56" descr="A picture containing appliance, indoor, iron, white&#10;&#10;Description automatically generated">
            <a:extLst>
              <a:ext uri="{FF2B5EF4-FFF2-40B4-BE49-F238E27FC236}">
                <a16:creationId xmlns:a16="http://schemas.microsoft.com/office/drawing/2014/main" id="{CB132064-DFDF-4C28-83D3-AB2F2F7DA3B9}"/>
              </a:ext>
            </a:extLst>
          </p:cNvPr>
          <p:cNvPicPr>
            <a:picLocks noGrp="1" noChangeAspect="1"/>
          </p:cNvPicPr>
          <p:nvPr>
            <p:ph type="pic" sz="quarter" idx="134"/>
          </p:nvPr>
        </p:nvPicPr>
        <p:blipFill>
          <a:blip r:embed="rId3">
            <a:extLst>
              <a:ext uri="{28A0092B-C50C-407E-A947-70E740481C1C}">
                <a14:useLocalDpi xmlns:a14="http://schemas.microsoft.com/office/drawing/2010/main" val="0"/>
              </a:ext>
            </a:extLst>
          </a:blip>
          <a:srcRect l="6392" r="6392"/>
          <a:stretch>
            <a:fillRect/>
          </a:stretch>
        </p:blipFill>
        <p:spPr>
          <a:xfrm>
            <a:off x="7349924" y="5660740"/>
            <a:ext cx="6117945" cy="3923265"/>
          </a:xfrm>
        </p:spPr>
      </p:pic>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a:xfrm>
            <a:off x="7241978" y="11077096"/>
            <a:ext cx="6281539" cy="713354"/>
          </a:xfrm>
        </p:spPr>
        <p:txBody>
          <a:bodyPr/>
          <a:lstStyle/>
          <a:p>
            <a:pPr algn="l"/>
            <a:r>
              <a:rPr lang="en-US" sz="3000" b="0" dirty="0">
                <a:solidFill>
                  <a:schemeClr val="tx1"/>
                </a:solidFill>
              </a:rPr>
              <a:t>STUDY DESIGN:</a:t>
            </a:r>
          </a:p>
          <a:p>
            <a:pPr algn="l"/>
            <a:endParaRPr lang="en-US" sz="2800" b="0" u="none" dirty="0">
              <a:solidFill>
                <a:schemeClr val="tx1"/>
              </a:solidFill>
            </a:endParaRPr>
          </a:p>
        </p:txBody>
      </p:sp>
      <p:sp>
        <p:nvSpPr>
          <p:cNvPr id="50" name="Text Placeholder 49"/>
          <p:cNvSpPr>
            <a:spLocks noGrp="1"/>
          </p:cNvSpPr>
          <p:nvPr>
            <p:ph type="body" sz="quarter" idx="150"/>
          </p:nvPr>
        </p:nvSpPr>
        <p:spPr/>
        <p:txBody>
          <a:bodyPr>
            <a:normAutofit lnSpcReduction="10000"/>
          </a:bodyPr>
          <a:lstStyle/>
          <a:p>
            <a:r>
              <a:rPr lang="en-US" dirty="0"/>
              <a:t>Anita Sarkar B.S., Lee Nguyen M.D., Abigail Smith M.D., Niroop Ravula M.D.</a:t>
            </a:r>
          </a:p>
        </p:txBody>
      </p:sp>
      <p:sp>
        <p:nvSpPr>
          <p:cNvPr id="51" name="Text Placeholder 50"/>
          <p:cNvSpPr>
            <a:spLocks noGrp="1"/>
          </p:cNvSpPr>
          <p:nvPr>
            <p:ph type="body" sz="quarter" idx="184"/>
          </p:nvPr>
        </p:nvSpPr>
        <p:spPr/>
        <p:txBody>
          <a:bodyPr>
            <a:normAutofit fontScale="77500" lnSpcReduction="20000"/>
          </a:bodyPr>
          <a:lstStyle/>
          <a:p>
            <a:r>
              <a:rPr lang="en-US" dirty="0"/>
              <a:t>University of California Davis; Lucile Packard Children’s Hospital (Stanford University); Cincinnati Children’s Hospital; Lurie Children’s Hospital; University of Virginia Children’s Hospital; Massachusetts Eye and Ear Infirmary; Boston Children’s Hospital</a:t>
            </a:r>
          </a:p>
        </p:txBody>
      </p:sp>
      <p:sp>
        <p:nvSpPr>
          <p:cNvPr id="52" name="Text Placeholder 51"/>
          <p:cNvSpPr>
            <a:spLocks noGrp="1"/>
          </p:cNvSpPr>
          <p:nvPr>
            <p:ph type="body" sz="quarter" idx="185"/>
          </p:nvPr>
        </p:nvSpPr>
        <p:spPr>
          <a:xfrm>
            <a:off x="3662362" y="52498"/>
            <a:ext cx="20107276" cy="834414"/>
          </a:xfrm>
        </p:spPr>
        <p:txBody>
          <a:bodyPr>
            <a:noAutofit/>
          </a:bodyPr>
          <a:lstStyle/>
          <a:p>
            <a:r>
              <a:rPr lang="en-US" sz="3600" dirty="0" err="1"/>
              <a:t>Transnasal</a:t>
            </a:r>
            <a:r>
              <a:rPr lang="en-US" sz="3600" dirty="0"/>
              <a:t> Humidified Rapid-Insufflation Ventilatory Exchange (THRIVE) Use in Pediatric Populations</a:t>
            </a:r>
          </a:p>
        </p:txBody>
      </p:sp>
      <p:sp>
        <p:nvSpPr>
          <p:cNvPr id="53" name="Text Placeholder 52"/>
          <p:cNvSpPr>
            <a:spLocks noGrp="1"/>
          </p:cNvSpPr>
          <p:nvPr>
            <p:ph type="body" sz="quarter" idx="186"/>
          </p:nvPr>
        </p:nvSpPr>
        <p:spPr>
          <a:xfrm>
            <a:off x="20572840" y="3341566"/>
            <a:ext cx="6282530" cy="1556457"/>
          </a:xfrm>
        </p:spPr>
        <p:txBody>
          <a:bodyPr/>
          <a:lstStyle/>
          <a:p>
            <a:pPr marL="457200" indent="-457200">
              <a:buFontTx/>
              <a:buChar char="-"/>
            </a:pPr>
            <a:r>
              <a:rPr lang="en-US" sz="2800" dirty="0"/>
              <a:t>Anatomic or surgical contraindications to HFNC placement</a:t>
            </a:r>
          </a:p>
        </p:txBody>
      </p:sp>
      <p:sp>
        <p:nvSpPr>
          <p:cNvPr id="54" name="Text Placeholder 53"/>
          <p:cNvSpPr>
            <a:spLocks noGrp="1"/>
          </p:cNvSpPr>
          <p:nvPr>
            <p:ph type="body" sz="quarter" idx="187"/>
          </p:nvPr>
        </p:nvSpPr>
        <p:spPr>
          <a:xfrm>
            <a:off x="20631631" y="5638637"/>
            <a:ext cx="6279386" cy="10346555"/>
          </a:xfrm>
        </p:spPr>
        <p:txBody>
          <a:bodyPr/>
          <a:lstStyle/>
          <a:p>
            <a:r>
              <a:rPr lang="en-US" sz="2800" dirty="0"/>
              <a:t>Preoperatively, the EMR will be searched to collect medical history and physiological data. The Masimo pulse oximeter will be used to observe baseline oxygen saturation and heart rate. The THRIVE system will be placed after induction of anesthesia and prior to the start of the procedure.</a:t>
            </a:r>
          </a:p>
          <a:p>
            <a:r>
              <a:rPr lang="en-US" sz="2800" dirty="0"/>
              <a:t>The anesthesia monitors will record into EPIC every three minutes. The study investigators will only gather the heart rate and oxygen saturation in two second intervals from the Masimo.</a:t>
            </a:r>
          </a:p>
          <a:p>
            <a:r>
              <a:rPr lang="en-US" sz="2800" dirty="0"/>
              <a:t>A study personnel will remain in the room throughout to procedure to record procedure times, method of oxygen delivery, and number of surgical interruptions. During interruptions, the observer will record what, if any, airway intervention occurred.</a:t>
            </a:r>
          </a:p>
        </p:txBody>
      </p:sp>
      <p:sp>
        <p:nvSpPr>
          <p:cNvPr id="55" name="TextBox 54">
            <a:extLst>
              <a:ext uri="{FF2B5EF4-FFF2-40B4-BE49-F238E27FC236}">
                <a16:creationId xmlns:a16="http://schemas.microsoft.com/office/drawing/2014/main" id="{572E93B4-1691-4B67-AF32-D31601C5AFC9}"/>
              </a:ext>
            </a:extLst>
          </p:cNvPr>
          <p:cNvSpPr txBox="1"/>
          <p:nvPr/>
        </p:nvSpPr>
        <p:spPr>
          <a:xfrm>
            <a:off x="583079" y="13361899"/>
            <a:ext cx="6268303" cy="2677656"/>
          </a:xfrm>
          <a:prstGeom prst="rect">
            <a:avLst/>
          </a:prstGeom>
          <a:noFill/>
        </p:spPr>
        <p:txBody>
          <a:bodyPr wrap="square" rtlCol="0">
            <a:spAutoFit/>
          </a:bodyPr>
          <a:lstStyle/>
          <a:p>
            <a:pPr marL="514350" indent="-514350">
              <a:buAutoNum type="arabicPeriod"/>
            </a:pPr>
            <a:r>
              <a:rPr lang="en-US" sz="2800" dirty="0"/>
              <a:t>We hypothesize that participants receiving HFNC will demonstrate statistically improved ODI over participants receiving SOC.</a:t>
            </a:r>
          </a:p>
          <a:p>
            <a:pPr marL="514350" indent="-514350">
              <a:buAutoNum type="arabicPeriod"/>
            </a:pPr>
            <a:r>
              <a:rPr lang="en-US" sz="2800" dirty="0"/>
              <a:t>Participants receiving HFNC catheters will demon</a:t>
            </a:r>
          </a:p>
        </p:txBody>
      </p:sp>
      <p:sp>
        <p:nvSpPr>
          <p:cNvPr id="58" name="TextBox 57">
            <a:extLst>
              <a:ext uri="{FF2B5EF4-FFF2-40B4-BE49-F238E27FC236}">
                <a16:creationId xmlns:a16="http://schemas.microsoft.com/office/drawing/2014/main" id="{A81047AE-DBAB-4D71-8822-95F96F4EED36}"/>
              </a:ext>
            </a:extLst>
          </p:cNvPr>
          <p:cNvSpPr txBox="1"/>
          <p:nvPr/>
        </p:nvSpPr>
        <p:spPr>
          <a:xfrm>
            <a:off x="7266142" y="11424213"/>
            <a:ext cx="6242665" cy="4401205"/>
          </a:xfrm>
          <a:prstGeom prst="rect">
            <a:avLst/>
          </a:prstGeom>
          <a:noFill/>
        </p:spPr>
        <p:txBody>
          <a:bodyPr wrap="square" rtlCol="0">
            <a:spAutoFit/>
          </a:bodyPr>
          <a:lstStyle/>
          <a:p>
            <a:r>
              <a:rPr lang="en-US" sz="2800" dirty="0"/>
              <a:t>This is a prospective, randomized, multi-center, non-blinded study.</a:t>
            </a:r>
          </a:p>
          <a:p>
            <a:endParaRPr lang="en-US" sz="1600" dirty="0"/>
          </a:p>
          <a:p>
            <a:r>
              <a:rPr lang="en-US" sz="3000" u="sng" dirty="0"/>
              <a:t>STUDY SETTING:</a:t>
            </a:r>
          </a:p>
          <a:p>
            <a:r>
              <a:rPr lang="en-US" sz="2800" dirty="0"/>
              <a:t>The study will take place at seven Children’s Hospitals within the United States:</a:t>
            </a:r>
          </a:p>
          <a:p>
            <a:pPr marL="457200" indent="-457200">
              <a:buFontTx/>
              <a:buChar char="-"/>
            </a:pPr>
            <a:r>
              <a:rPr lang="en-US" sz="2800" dirty="0"/>
              <a:t>UC Davis</a:t>
            </a:r>
          </a:p>
          <a:p>
            <a:pPr marL="457200" indent="-457200">
              <a:buFontTx/>
              <a:buChar char="-"/>
            </a:pPr>
            <a:r>
              <a:rPr lang="en-US" sz="2800" dirty="0"/>
              <a:t>Lucile Packard Children’s</a:t>
            </a:r>
          </a:p>
          <a:p>
            <a:pPr marL="457200" indent="-457200">
              <a:buFontTx/>
              <a:buChar char="-"/>
            </a:pPr>
            <a:r>
              <a:rPr lang="en-US" sz="2800" dirty="0"/>
              <a:t>Cincinnati Children’s</a:t>
            </a:r>
          </a:p>
        </p:txBody>
      </p:sp>
      <p:sp>
        <p:nvSpPr>
          <p:cNvPr id="59" name="TextBox 58">
            <a:extLst>
              <a:ext uri="{FF2B5EF4-FFF2-40B4-BE49-F238E27FC236}">
                <a16:creationId xmlns:a16="http://schemas.microsoft.com/office/drawing/2014/main" id="{A5114F53-6327-40CD-998E-4985D821F04A}"/>
              </a:ext>
            </a:extLst>
          </p:cNvPr>
          <p:cNvSpPr txBox="1"/>
          <p:nvPr/>
        </p:nvSpPr>
        <p:spPr>
          <a:xfrm>
            <a:off x="7241978" y="9584005"/>
            <a:ext cx="6266829" cy="553998"/>
          </a:xfrm>
          <a:prstGeom prst="rect">
            <a:avLst/>
          </a:prstGeom>
          <a:noFill/>
        </p:spPr>
        <p:txBody>
          <a:bodyPr wrap="square" rtlCol="0">
            <a:spAutoFit/>
          </a:bodyPr>
          <a:lstStyle/>
          <a:p>
            <a:r>
              <a:rPr lang="en-US" sz="1500" dirty="0"/>
              <a:t>High flow nasal cannula (HFNC) delivered using the </a:t>
            </a:r>
            <a:r>
              <a:rPr lang="en-US" sz="1500" dirty="0" err="1"/>
              <a:t>Optiflow</a:t>
            </a:r>
            <a:r>
              <a:rPr lang="en-US" sz="1500" dirty="0"/>
              <a:t> THRIVE system (Fisher &amp; Paykel Healthcare, Irvine, CA, USA)</a:t>
            </a:r>
          </a:p>
        </p:txBody>
      </p:sp>
    </p:spTree>
    <p:extLst>
      <p:ext uri="{BB962C8B-B14F-4D97-AF65-F5344CB8AC3E}">
        <p14:creationId xmlns:p14="http://schemas.microsoft.com/office/powerpoint/2010/main" val="913239451"/>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0</TotalTime>
  <Words>498</Words>
  <Application>Microsoft Office PowerPoint</Application>
  <PresentationFormat>Custom</PresentationFormat>
  <Paragraphs>46</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Anita Sarkar</cp:lastModifiedBy>
  <cp:revision>42</cp:revision>
  <dcterms:created xsi:type="dcterms:W3CDTF">2012-02-06T18:46:22Z</dcterms:created>
  <dcterms:modified xsi:type="dcterms:W3CDTF">2021-02-18T07:18:33Z</dcterms:modified>
</cp:coreProperties>
</file>